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62" r:id="rId6"/>
    <p:sldId id="263" r:id="rId7"/>
    <p:sldId id="266" r:id="rId8"/>
    <p:sldId id="265" r:id="rId9"/>
    <p:sldId id="264" r:id="rId10"/>
    <p:sldId id="259" r:id="rId11"/>
    <p:sldId id="260"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36309B-A893-4A25-B1FD-FAD03FEE3EC2}">
          <p14:sldIdLst>
            <p14:sldId id="256"/>
            <p14:sldId id="257"/>
            <p14:sldId id="261"/>
            <p14:sldId id="258"/>
            <p14:sldId id="262"/>
            <p14:sldId id="263"/>
            <p14:sldId id="266"/>
            <p14:sldId id="265"/>
            <p14:sldId id="264"/>
            <p14:sldId id="259"/>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1" autoAdjust="0"/>
    <p:restoredTop sz="94660"/>
  </p:normalViewPr>
  <p:slideViewPr>
    <p:cSldViewPr snapToGrid="0">
      <p:cViewPr varScale="1">
        <p:scale>
          <a:sx n="125" d="100"/>
          <a:sy n="125" d="100"/>
        </p:scale>
        <p:origin x="89" y="4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6266-F39E-4F01-876A-DAF0858077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AA386FCD-D1CF-49ED-AEDB-3F3D48D97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4BE24C3D-CF28-4EF4-9F71-E9D11D62B442}"/>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5" name="Footer Placeholder 4">
            <a:extLst>
              <a:ext uri="{FF2B5EF4-FFF2-40B4-BE49-F238E27FC236}">
                <a16:creationId xmlns:a16="http://schemas.microsoft.com/office/drawing/2014/main" id="{62039AAD-3925-447C-8688-74C6429D198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1EC5A5C-7E26-40E4-8297-4461692F48BE}"/>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1509078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5105-6A68-4EA4-B085-030C78BED8FE}"/>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E8D6BE29-B921-4D7A-9EFC-635436529F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938A912-66AF-4607-A2C7-F3805078170C}"/>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5" name="Footer Placeholder 4">
            <a:extLst>
              <a:ext uri="{FF2B5EF4-FFF2-40B4-BE49-F238E27FC236}">
                <a16:creationId xmlns:a16="http://schemas.microsoft.com/office/drawing/2014/main" id="{173A43D2-7625-4789-93CE-D5839DC4431D}"/>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0E6C9AA-D2B6-428B-8CBC-6B50075C5478}"/>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185554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EB8F2B-C7D7-4FE2-9550-2D9D274834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8770849F-F638-43F0-ABF5-AD35259D0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556F5A8-A564-4BE4-B24B-F6EC01855D7A}"/>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5" name="Footer Placeholder 4">
            <a:extLst>
              <a:ext uri="{FF2B5EF4-FFF2-40B4-BE49-F238E27FC236}">
                <a16:creationId xmlns:a16="http://schemas.microsoft.com/office/drawing/2014/main" id="{3D45828C-FC98-4BE0-B322-3C2C5E6FFB6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46CF1EC1-71C0-4584-94A8-852D8206617C}"/>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2254809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89D66-5B3D-4281-A278-23E542C14F1E}"/>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0C785C3-A923-4842-A2F6-30FA4380C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7858748C-6447-417B-88BE-A6BBAB7A5178}"/>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5" name="Footer Placeholder 4">
            <a:extLst>
              <a:ext uri="{FF2B5EF4-FFF2-40B4-BE49-F238E27FC236}">
                <a16:creationId xmlns:a16="http://schemas.microsoft.com/office/drawing/2014/main" id="{B1B5E303-91F5-42C9-9153-32A35DBA709B}"/>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E56DC62D-FE38-435B-AECA-BC0657541803}"/>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2816209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B5E9B-C60F-409A-AB55-DDD3CD4A8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3E033521-804B-4402-93C4-DC35D34538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B6B88-E871-4569-80BC-E085707C7626}"/>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5" name="Footer Placeholder 4">
            <a:extLst>
              <a:ext uri="{FF2B5EF4-FFF2-40B4-BE49-F238E27FC236}">
                <a16:creationId xmlns:a16="http://schemas.microsoft.com/office/drawing/2014/main" id="{543E2E36-CF06-46C0-A08D-868A12D8B28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92990BFC-FD5A-46D9-AC2E-6EF50E5B063C}"/>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340857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6D44-D134-423A-9C82-B520E327A972}"/>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85CB3746-0D65-4211-8810-4B70715A4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D07A623D-D9B3-4E72-AA8B-C4F9855D2D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9C4064BA-97DC-4E2D-A171-995A190BC88C}"/>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6" name="Footer Placeholder 5">
            <a:extLst>
              <a:ext uri="{FF2B5EF4-FFF2-40B4-BE49-F238E27FC236}">
                <a16:creationId xmlns:a16="http://schemas.microsoft.com/office/drawing/2014/main" id="{642AA9E2-50E9-4EB8-A581-4756B84FBD0D}"/>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FB91C5A-652A-42C0-AAE8-3BC3F5CD1856}"/>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1639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5406-6770-413F-8B9B-3071A561E5B6}"/>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25F2AC6-12B1-42A6-8EE8-8A405E6AE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E0A9AF-88C4-4055-BCDB-47AA5047AE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8A06CBF6-9E8A-49FE-9948-23E4608611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733DF7-28E3-4481-9743-C38A8F61E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C10AC5D8-65A9-46E1-9FBA-EB952B6D5F9C}"/>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8" name="Footer Placeholder 7">
            <a:extLst>
              <a:ext uri="{FF2B5EF4-FFF2-40B4-BE49-F238E27FC236}">
                <a16:creationId xmlns:a16="http://schemas.microsoft.com/office/drawing/2014/main" id="{386AA9E5-6817-461B-A2AC-FED00739743F}"/>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F004AA1-0C85-4F48-948C-7114242FA739}"/>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3164532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E86-7044-430C-8CF2-DA41764AA4C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2557067-96E3-4A05-A797-AF5226CC3C3A}"/>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4" name="Footer Placeholder 3">
            <a:extLst>
              <a:ext uri="{FF2B5EF4-FFF2-40B4-BE49-F238E27FC236}">
                <a16:creationId xmlns:a16="http://schemas.microsoft.com/office/drawing/2014/main" id="{B64E2E97-23A1-4678-8E64-6C609FDD1452}"/>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F71856FF-30B8-439F-A096-AA085A561341}"/>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296788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7CAB4-22CB-4095-B3C1-A126135C465B}"/>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3" name="Footer Placeholder 2">
            <a:extLst>
              <a:ext uri="{FF2B5EF4-FFF2-40B4-BE49-F238E27FC236}">
                <a16:creationId xmlns:a16="http://schemas.microsoft.com/office/drawing/2014/main" id="{1D42AE02-41D6-49F0-B478-7EF2F6BFAEE4}"/>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2E1B41F2-87E3-4B73-A8E8-5DCEDB5A75CF}"/>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2405200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4C83-7E19-4F3F-BF77-8A209323A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2882398-F6CC-47E8-8017-DC2D8DE0E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8E1BA48E-7BD0-4F3C-8A44-7874E5D71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22E40-832A-4E27-A894-432118A46A41}"/>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6" name="Footer Placeholder 5">
            <a:extLst>
              <a:ext uri="{FF2B5EF4-FFF2-40B4-BE49-F238E27FC236}">
                <a16:creationId xmlns:a16="http://schemas.microsoft.com/office/drawing/2014/main" id="{D88A920A-DD36-4030-ABBC-72A5ACBA9FB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82641C3-AE8C-4A59-9740-D84EBB6211F4}"/>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284728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4B01-C39E-4008-B75E-E270EDB50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E25489E8-4A95-485C-8324-15A3DB2512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A1337FE1-3C7B-406B-B52F-5C80EBF53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93D8C-B06C-49A9-BADE-CD35A89F8B11}"/>
              </a:ext>
            </a:extLst>
          </p:cNvPr>
          <p:cNvSpPr>
            <a:spLocks noGrp="1"/>
          </p:cNvSpPr>
          <p:nvPr>
            <p:ph type="dt" sz="half" idx="10"/>
          </p:nvPr>
        </p:nvSpPr>
        <p:spPr/>
        <p:txBody>
          <a:bodyPr/>
          <a:lstStyle/>
          <a:p>
            <a:fld id="{D8B57408-54DA-4731-B96F-6823E16D248C}" type="datetimeFigureOut">
              <a:rPr lang="es-ES" smtClean="0"/>
              <a:t>16/09/2020</a:t>
            </a:fld>
            <a:endParaRPr lang="es-ES"/>
          </a:p>
        </p:txBody>
      </p:sp>
      <p:sp>
        <p:nvSpPr>
          <p:cNvPr id="6" name="Footer Placeholder 5">
            <a:extLst>
              <a:ext uri="{FF2B5EF4-FFF2-40B4-BE49-F238E27FC236}">
                <a16:creationId xmlns:a16="http://schemas.microsoft.com/office/drawing/2014/main" id="{224DF101-3652-4C58-AC0A-716E6899955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95CDA88-AFE0-44FF-BE79-C80A0EB39F3A}"/>
              </a:ext>
            </a:extLst>
          </p:cNvPr>
          <p:cNvSpPr>
            <a:spLocks noGrp="1"/>
          </p:cNvSpPr>
          <p:nvPr>
            <p:ph type="sldNum" sz="quarter" idx="12"/>
          </p:nvPr>
        </p:nvSpPr>
        <p:spPr/>
        <p:txBody>
          <a:bodyPr/>
          <a:lstStyle/>
          <a:p>
            <a:fld id="{B36C217D-4283-4A67-AB53-A96472FAE222}" type="slidenum">
              <a:rPr lang="es-ES" smtClean="0"/>
              <a:t>‹#›</a:t>
            </a:fld>
            <a:endParaRPr lang="es-ES"/>
          </a:p>
        </p:txBody>
      </p:sp>
    </p:spTree>
    <p:extLst>
      <p:ext uri="{BB962C8B-B14F-4D97-AF65-F5344CB8AC3E}">
        <p14:creationId xmlns:p14="http://schemas.microsoft.com/office/powerpoint/2010/main" val="4271281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CB1A9-BC57-4B92-8457-54246D6C53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8569C1-43B8-419D-B6A9-A7A8DA7E5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6C92227-EE83-4020-AAC6-758C97CF6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57408-54DA-4731-B96F-6823E16D248C}" type="datetimeFigureOut">
              <a:rPr lang="es-ES" smtClean="0"/>
              <a:t>16/09/2020</a:t>
            </a:fld>
            <a:endParaRPr lang="es-ES"/>
          </a:p>
        </p:txBody>
      </p:sp>
      <p:sp>
        <p:nvSpPr>
          <p:cNvPr id="5" name="Footer Placeholder 4">
            <a:extLst>
              <a:ext uri="{FF2B5EF4-FFF2-40B4-BE49-F238E27FC236}">
                <a16:creationId xmlns:a16="http://schemas.microsoft.com/office/drawing/2014/main" id="{B6A4515B-0106-4010-8F5F-2B42A22377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BB4972F3-DAB2-46EC-948B-FA86E208BF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C217D-4283-4A67-AB53-A96472FAE222}" type="slidenum">
              <a:rPr lang="es-ES" smtClean="0"/>
              <a:t>‹#›</a:t>
            </a:fld>
            <a:endParaRPr lang="es-ES"/>
          </a:p>
        </p:txBody>
      </p:sp>
    </p:spTree>
    <p:extLst>
      <p:ext uri="{BB962C8B-B14F-4D97-AF65-F5344CB8AC3E}">
        <p14:creationId xmlns:p14="http://schemas.microsoft.com/office/powerpoint/2010/main" val="4245365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xml"/><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A23CAD3-7FF8-44D1-9F65-780C5BF67F7B}"/>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b="26703"/>
          <a:stretch/>
        </p:blipFill>
        <p:spPr>
          <a:xfrm>
            <a:off x="180975" y="182880"/>
            <a:ext cx="11823637" cy="6499784"/>
          </a:xfrm>
          <a:prstGeom prst="rect">
            <a:avLst/>
          </a:prstGeom>
        </p:spPr>
      </p:pic>
      <p:sp>
        <p:nvSpPr>
          <p:cNvPr id="10" name="Content Placeholder 9">
            <a:extLst>
              <a:ext uri="{FF2B5EF4-FFF2-40B4-BE49-F238E27FC236}">
                <a16:creationId xmlns:a16="http://schemas.microsoft.com/office/drawing/2014/main" id="{3B5CABC5-31CE-427F-B33E-DA1665C4D6F2}"/>
              </a:ext>
            </a:extLst>
          </p:cNvPr>
          <p:cNvSpPr>
            <a:spLocks noGrp="1"/>
          </p:cNvSpPr>
          <p:nvPr>
            <p:ph idx="1"/>
          </p:nvPr>
        </p:nvSpPr>
        <p:spPr>
          <a:xfrm>
            <a:off x="788406" y="3531686"/>
            <a:ext cx="10165218" cy="2588458"/>
          </a:xfrm>
        </p:spPr>
        <p:txBody>
          <a:bodyPr>
            <a:normAutofit fontScale="70000" lnSpcReduction="20000"/>
          </a:bodyPr>
          <a:lstStyle/>
          <a:p>
            <a:pPr marL="0" indent="0">
              <a:buNone/>
            </a:pPr>
            <a:r>
              <a:rPr lang="en-US" sz="5200" dirty="0">
                <a:solidFill>
                  <a:srgbClr val="FFFFFF"/>
                </a:solidFill>
              </a:rPr>
              <a:t>IBM DATA SCIENCE CERTIFICATION</a:t>
            </a:r>
          </a:p>
          <a:p>
            <a:pPr marL="0" indent="0">
              <a:buNone/>
            </a:pPr>
            <a:endParaRPr lang="en-US" sz="2000" dirty="0">
              <a:solidFill>
                <a:srgbClr val="FFFFFF"/>
              </a:solidFill>
            </a:endParaRPr>
          </a:p>
          <a:p>
            <a:pPr marL="0" indent="0">
              <a:buNone/>
            </a:pPr>
            <a:r>
              <a:rPr lang="en-US" sz="2000" i="1" dirty="0">
                <a:solidFill>
                  <a:srgbClr val="FFFFFF"/>
                </a:solidFill>
              </a:rPr>
              <a:t>COURSE 9 FINAL CAPSTONE.</a:t>
            </a:r>
          </a:p>
          <a:p>
            <a:pPr marL="0" indent="0">
              <a:buNone/>
            </a:pPr>
            <a:endParaRPr lang="en-US" sz="2000" dirty="0">
              <a:solidFill>
                <a:srgbClr val="FFFFFF"/>
              </a:solidFill>
            </a:endParaRPr>
          </a:p>
          <a:p>
            <a:pPr marL="0" indent="0">
              <a:buNone/>
            </a:pPr>
            <a:r>
              <a:rPr lang="en-US" sz="5100" dirty="0">
                <a:solidFill>
                  <a:srgbClr val="FFFFFF"/>
                </a:solidFill>
              </a:rPr>
              <a:t>CAR ACCIDENT SEVERITY PREDICTION IN SEATTLE</a:t>
            </a:r>
          </a:p>
          <a:p>
            <a:pPr marL="0" indent="0">
              <a:buNone/>
            </a:pPr>
            <a:endParaRPr lang="en-US" sz="3200" dirty="0">
              <a:solidFill>
                <a:srgbClr val="FFFFFF"/>
              </a:solidFill>
            </a:endParaRPr>
          </a:p>
          <a:p>
            <a:pPr marL="0" indent="0">
              <a:buNone/>
            </a:pPr>
            <a:r>
              <a:rPr lang="en-US" sz="3200" dirty="0">
                <a:solidFill>
                  <a:srgbClr val="FFFFFF"/>
                </a:solidFill>
              </a:rPr>
              <a:t>Author: Julio </a:t>
            </a:r>
            <a:r>
              <a:rPr lang="en-US" sz="3200" dirty="0" err="1">
                <a:solidFill>
                  <a:srgbClr val="FFFFFF"/>
                </a:solidFill>
              </a:rPr>
              <a:t>Ferrón</a:t>
            </a:r>
            <a:endParaRPr lang="en-US" sz="3200" dirty="0">
              <a:solidFill>
                <a:srgbClr val="FFFFFF"/>
              </a:solidFill>
            </a:endParaRPr>
          </a:p>
        </p:txBody>
      </p:sp>
    </p:spTree>
    <p:extLst>
      <p:ext uri="{BB962C8B-B14F-4D97-AF65-F5344CB8AC3E}">
        <p14:creationId xmlns:p14="http://schemas.microsoft.com/office/powerpoint/2010/main" val="139365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B435-A373-4B2D-94D3-F8CCCA52D974}"/>
              </a:ext>
            </a:extLst>
          </p:cNvPr>
          <p:cNvSpPr>
            <a:spLocks noGrp="1"/>
          </p:cNvSpPr>
          <p:nvPr>
            <p:ph type="title"/>
          </p:nvPr>
        </p:nvSpPr>
        <p:spPr/>
        <p:txBody>
          <a:bodyPr/>
          <a:lstStyle/>
          <a:p>
            <a:endParaRPr lang="es-ES"/>
          </a:p>
        </p:txBody>
      </p:sp>
      <p:sp>
        <p:nvSpPr>
          <p:cNvPr id="3" name="Content Placeholder 2">
            <a:extLst>
              <a:ext uri="{FF2B5EF4-FFF2-40B4-BE49-F238E27FC236}">
                <a16:creationId xmlns:a16="http://schemas.microsoft.com/office/drawing/2014/main" id="{7E08A622-1F62-4741-9352-83B5DE0BCDD1}"/>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34283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B1B3-B5A5-4B30-AF3E-A2786107AA17}"/>
              </a:ext>
            </a:extLst>
          </p:cNvPr>
          <p:cNvSpPr>
            <a:spLocks noGrp="1"/>
          </p:cNvSpPr>
          <p:nvPr>
            <p:ph type="title"/>
          </p:nvPr>
        </p:nvSpPr>
        <p:spPr/>
        <p:txBody>
          <a:bodyPr/>
          <a:lstStyle/>
          <a:p>
            <a:endParaRPr lang="es-ES"/>
          </a:p>
        </p:txBody>
      </p:sp>
      <p:sp>
        <p:nvSpPr>
          <p:cNvPr id="3" name="Content Placeholder 2">
            <a:extLst>
              <a:ext uri="{FF2B5EF4-FFF2-40B4-BE49-F238E27FC236}">
                <a16:creationId xmlns:a16="http://schemas.microsoft.com/office/drawing/2014/main" id="{3045E13E-C80D-4589-A8DB-224D60862141}"/>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47118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12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8BCF08B-F29A-402B-936F-198D6608BEB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4400" b="1" kern="1200">
                <a:solidFill>
                  <a:srgbClr val="FFFFFF"/>
                </a:solidFill>
                <a:latin typeface="+mj-lt"/>
                <a:ea typeface="+mj-ea"/>
                <a:cs typeface="+mj-cs"/>
              </a:rPr>
              <a:t>1. Business Problem</a:t>
            </a:r>
          </a:p>
        </p:txBody>
      </p:sp>
      <p:pic>
        <p:nvPicPr>
          <p:cNvPr id="12" name="Picture Placeholder 11">
            <a:extLst>
              <a:ext uri="{FF2B5EF4-FFF2-40B4-BE49-F238E27FC236}">
                <a16:creationId xmlns:a16="http://schemas.microsoft.com/office/drawing/2014/main" id="{3C61308F-65B0-4874-AF38-A46CC548842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4101" r="-1" b="-1"/>
          <a:stretch/>
        </p:blipFill>
        <p:spPr>
          <a:xfrm>
            <a:off x="327546" y="2454903"/>
            <a:ext cx="3442801" cy="4080254"/>
          </a:xfrm>
          <a:prstGeom prst="rect">
            <a:avLst/>
          </a:prstGeom>
        </p:spPr>
      </p:pic>
      <p:pic>
        <p:nvPicPr>
          <p:cNvPr id="13" name="Picture 12">
            <a:extLst>
              <a:ext uri="{FF2B5EF4-FFF2-40B4-BE49-F238E27FC236}">
                <a16:creationId xmlns:a16="http://schemas.microsoft.com/office/drawing/2014/main" id="{BCBD7248-C893-447E-A121-F3A49FB38E4F}"/>
              </a:ext>
            </a:extLst>
          </p:cNvPr>
          <p:cNvPicPr>
            <a:picLocks noChangeAspect="1"/>
          </p:cNvPicPr>
          <p:nvPr/>
        </p:nvPicPr>
        <p:blipFill rotWithShape="1">
          <a:blip r:embed="rId3"/>
          <a:srcRect l="7522" r="32570" b="-1"/>
          <a:stretch/>
        </p:blipFill>
        <p:spPr>
          <a:xfrm>
            <a:off x="3942260" y="2454901"/>
            <a:ext cx="3442803" cy="4080255"/>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F26DB76E-2270-40B4-8549-26B2556E2D16}"/>
              </a:ext>
            </a:extLst>
          </p:cNvPr>
          <p:cNvSpPr>
            <a:spLocks noGrp="1"/>
          </p:cNvSpPr>
          <p:nvPr>
            <p:ph type="body" sz="half" idx="2"/>
          </p:nvPr>
        </p:nvSpPr>
        <p:spPr>
          <a:xfrm>
            <a:off x="7957973" y="763523"/>
            <a:ext cx="3511296" cy="5330952"/>
          </a:xfrm>
        </p:spPr>
        <p:txBody>
          <a:bodyPr vert="horz" lIns="91440" tIns="45720" rIns="91440" bIns="45720" rtlCol="0" anchor="ctr">
            <a:normAutofit/>
          </a:bodyPr>
          <a:lstStyle/>
          <a:p>
            <a:pPr indent="-228600">
              <a:buFont typeface="Arial" panose="020B0604020202020204" pitchFamily="34" charset="0"/>
              <a:buChar char="•"/>
            </a:pPr>
            <a:r>
              <a:rPr lang="en-US" sz="2400">
                <a:solidFill>
                  <a:srgbClr val="FFFFFF"/>
                </a:solidFill>
              </a:rPr>
              <a:t>The aim of this project is to help stakeholders reduce exposure to the risk of suffer a fatal car accident based on a prediction of the severity of a car accident based on different conditions.</a:t>
            </a:r>
          </a:p>
        </p:txBody>
      </p:sp>
    </p:spTree>
    <p:extLst>
      <p:ext uri="{BB962C8B-B14F-4D97-AF65-F5344CB8AC3E}">
        <p14:creationId xmlns:p14="http://schemas.microsoft.com/office/powerpoint/2010/main" val="289949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526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8BCF08B-F29A-402B-936F-198D6608BEB5}"/>
              </a:ext>
            </a:extLst>
          </p:cNvPr>
          <p:cNvSpPr>
            <a:spLocks noGrp="1"/>
          </p:cNvSpPr>
          <p:nvPr>
            <p:ph type="title"/>
          </p:nvPr>
        </p:nvSpPr>
        <p:spPr>
          <a:xfrm>
            <a:off x="1024129" y="585216"/>
            <a:ext cx="5062511" cy="1499616"/>
          </a:xfrm>
        </p:spPr>
        <p:txBody>
          <a:bodyPr vert="horz" lIns="91440" tIns="45720" rIns="91440" bIns="45720" rtlCol="0" anchor="ctr">
            <a:normAutofit/>
          </a:bodyPr>
          <a:lstStyle/>
          <a:p>
            <a:r>
              <a:rPr lang="en-US" sz="4100" b="1" kern="1200" dirty="0">
                <a:solidFill>
                  <a:srgbClr val="FFFFFF"/>
                </a:solidFill>
                <a:latin typeface="+mj-lt"/>
                <a:ea typeface="+mj-ea"/>
                <a:cs typeface="+mj-cs"/>
              </a:rPr>
              <a:t>2. Data Understanding and Preparation</a:t>
            </a:r>
          </a:p>
        </p:txBody>
      </p:sp>
      <p:cxnSp>
        <p:nvCxnSpPr>
          <p:cNvPr id="16" name="Straight Connector 15">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F26DB76E-2270-40B4-8549-26B2556E2D16}"/>
              </a:ext>
            </a:extLst>
          </p:cNvPr>
          <p:cNvSpPr>
            <a:spLocks noGrp="1"/>
          </p:cNvSpPr>
          <p:nvPr>
            <p:ph type="body" sz="half" idx="2"/>
          </p:nvPr>
        </p:nvSpPr>
        <p:spPr>
          <a:xfrm>
            <a:off x="1024129" y="2286000"/>
            <a:ext cx="5081232" cy="3931920"/>
          </a:xfrm>
        </p:spPr>
        <p:txBody>
          <a:bodyPr vert="horz" lIns="91440" tIns="45720" rIns="91440" bIns="45720" rtlCol="0">
            <a:normAutofit/>
          </a:bodyPr>
          <a:lstStyle/>
          <a:p>
            <a:pPr indent="-228600" fontAlgn="base">
              <a:buFont typeface="Arial" panose="020B0604020202020204" pitchFamily="34" charset="0"/>
              <a:buChar char="•"/>
            </a:pPr>
            <a:r>
              <a:rPr lang="en-US" sz="1800">
                <a:solidFill>
                  <a:srgbClr val="FFFFFF"/>
                </a:solidFill>
                <a:effectLst/>
              </a:rPr>
              <a:t>We will use for our purpose the following dataset:</a:t>
            </a:r>
          </a:p>
          <a:p>
            <a:pPr indent="-228600" fontAlgn="base">
              <a:buFont typeface="Arial" panose="020B0604020202020204" pitchFamily="34" charset="0"/>
              <a:buChar char="•"/>
            </a:pPr>
            <a:r>
              <a:rPr lang="en-US" sz="1800">
                <a:solidFill>
                  <a:srgbClr val="FFFFFF"/>
                </a:solidFill>
                <a:effectLst/>
              </a:rPr>
              <a:t>"All collisions provided by SPD and recorded by Traffic Records "  This Dataset includes a record of all collisions ocurred in the city of Seattle (Washingthon) from 2004 to 2020.</a:t>
            </a:r>
          </a:p>
          <a:p>
            <a:pPr indent="-228600" fontAlgn="base">
              <a:buFont typeface="Arial" panose="020B0604020202020204" pitchFamily="34" charset="0"/>
              <a:buChar char="•"/>
            </a:pPr>
            <a:r>
              <a:rPr lang="en-US" sz="1800">
                <a:solidFill>
                  <a:srgbClr val="FFFFFF"/>
                </a:solidFill>
                <a:effectLst/>
              </a:rPr>
              <a:t>The dataset includes the feature "SEVERITY CODE" which indicates the severity of the car accident. This variable will be our dependent variable (Y), and our goal will be to predict it. The variable can have the following values per accident:</a:t>
            </a:r>
          </a:p>
          <a:p>
            <a:pPr lvl="0" indent="-228600" fontAlgn="base">
              <a:buFont typeface="Arial" panose="020B0604020202020204" pitchFamily="34" charset="0"/>
              <a:buChar char="•"/>
            </a:pPr>
            <a:r>
              <a:rPr lang="en-US" sz="1800" b="1">
                <a:solidFill>
                  <a:srgbClr val="FFFFFF"/>
                </a:solidFill>
                <a:effectLst/>
              </a:rPr>
              <a:t>2—injury: physical harm referred to a person</a:t>
            </a:r>
          </a:p>
          <a:p>
            <a:pPr lvl="0" indent="-228600" fontAlgn="base">
              <a:buFont typeface="Arial" panose="020B0604020202020204" pitchFamily="34" charset="0"/>
              <a:buChar char="•"/>
            </a:pPr>
            <a:r>
              <a:rPr lang="en-US" sz="1800" b="1">
                <a:solidFill>
                  <a:srgbClr val="FFFFFF"/>
                </a:solidFill>
                <a:effectLst/>
              </a:rPr>
              <a:t>1—prop damage: material damage.</a:t>
            </a:r>
          </a:p>
          <a:p>
            <a:pPr indent="-228600">
              <a:buFont typeface="Arial" panose="020B0604020202020204" pitchFamily="34" charset="0"/>
              <a:buChar char="•"/>
            </a:pPr>
            <a:endParaRPr lang="en-US" sz="1800">
              <a:solidFill>
                <a:srgbClr val="FFFFFF"/>
              </a:solidFill>
            </a:endParaRPr>
          </a:p>
        </p:txBody>
      </p:sp>
      <p:pic>
        <p:nvPicPr>
          <p:cNvPr id="9" name="Picture 8" descr="C:\Users\jferron\Downloads\a.jpg">
            <a:extLst>
              <a:ext uri="{FF2B5EF4-FFF2-40B4-BE49-F238E27FC236}">
                <a16:creationId xmlns:a16="http://schemas.microsoft.com/office/drawing/2014/main" id="{274AA56B-018B-43F7-89B4-AC5846BEE4A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7544017" y="931864"/>
            <a:ext cx="4007904" cy="4994272"/>
          </a:xfrm>
          <a:prstGeom prst="rect">
            <a:avLst/>
          </a:prstGeom>
          <a:noFill/>
        </p:spPr>
      </p:pic>
    </p:spTree>
    <p:extLst>
      <p:ext uri="{BB962C8B-B14F-4D97-AF65-F5344CB8AC3E}">
        <p14:creationId xmlns:p14="http://schemas.microsoft.com/office/powerpoint/2010/main" val="76955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4EE7562-FA61-412A-8721-D9C4FA676670}"/>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b="1"/>
              <a:t>2. Data Understanding and Preparation</a:t>
            </a:r>
          </a:p>
        </p:txBody>
      </p:sp>
      <p:sp>
        <p:nvSpPr>
          <p:cNvPr id="17" name="Rectangle 1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66F836F-804C-4A82-8F52-091EC5D396ED}"/>
              </a:ext>
            </a:extLst>
          </p:cNvPr>
          <p:cNvSpPr>
            <a:spLocks noGrp="1"/>
          </p:cNvSpPr>
          <p:nvPr>
            <p:ph sz="half" idx="1"/>
          </p:nvPr>
        </p:nvSpPr>
        <p:spPr>
          <a:xfrm>
            <a:off x="411479" y="2688336"/>
            <a:ext cx="4498848" cy="3584448"/>
          </a:xfrm>
        </p:spPr>
        <p:txBody>
          <a:bodyPr vert="horz" lIns="91440" tIns="45720" rIns="91440" bIns="45720" rtlCol="0" anchor="t">
            <a:normAutofit/>
          </a:bodyPr>
          <a:lstStyle/>
          <a:p>
            <a:pPr marL="0"/>
            <a:r>
              <a:rPr lang="en-US" sz="1800"/>
              <a:t>In this sense we have:</a:t>
            </a:r>
          </a:p>
          <a:p>
            <a:pPr marL="514350"/>
            <a:r>
              <a:rPr lang="en-US" sz="1800"/>
              <a:t>Selected the more adequate columns based on the metadata info.</a:t>
            </a:r>
          </a:p>
          <a:p>
            <a:pPr marL="514350"/>
            <a:r>
              <a:rPr lang="en-US" sz="1800"/>
              <a:t>Identifyng and replaced missing values.</a:t>
            </a:r>
          </a:p>
          <a:p>
            <a:pPr marL="514350"/>
            <a:r>
              <a:rPr lang="en-US" sz="1800"/>
              <a:t>Encode categorical variables</a:t>
            </a:r>
          </a:p>
          <a:p>
            <a:pPr marL="0"/>
            <a:endParaRPr lang="en-US" sz="1800"/>
          </a:p>
        </p:txBody>
      </p:sp>
      <p:pic>
        <p:nvPicPr>
          <p:cNvPr id="10" name="Content Placeholder 9">
            <a:extLst>
              <a:ext uri="{FF2B5EF4-FFF2-40B4-BE49-F238E27FC236}">
                <a16:creationId xmlns:a16="http://schemas.microsoft.com/office/drawing/2014/main" id="{96B2F66B-9168-4C90-A2B0-BD1C67F4EF3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377"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18544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44EE7562-FA61-412A-8721-D9C4FA676670}"/>
              </a:ext>
            </a:extLst>
          </p:cNvPr>
          <p:cNvSpPr>
            <a:spLocks noGrp="1"/>
          </p:cNvSpPr>
          <p:nvPr>
            <p:ph type="title"/>
          </p:nvPr>
        </p:nvSpPr>
        <p:spPr>
          <a:xfrm>
            <a:off x="804672" y="640263"/>
            <a:ext cx="5157216" cy="1344975"/>
          </a:xfrm>
        </p:spPr>
        <p:txBody>
          <a:bodyPr vert="horz" lIns="91440" tIns="45720" rIns="91440" bIns="45720" rtlCol="0" anchor="ctr">
            <a:normAutofit/>
          </a:bodyPr>
          <a:lstStyle/>
          <a:p>
            <a:r>
              <a:rPr lang="en-US" sz="4000" b="1" kern="1200" dirty="0">
                <a:solidFill>
                  <a:schemeClr val="tx1"/>
                </a:solidFill>
                <a:latin typeface="+mj-lt"/>
                <a:ea typeface="+mj-ea"/>
                <a:cs typeface="+mj-cs"/>
              </a:rPr>
              <a:t>3. Methodology</a:t>
            </a:r>
          </a:p>
        </p:txBody>
      </p:sp>
      <p:sp>
        <p:nvSpPr>
          <p:cNvPr id="3" name="Content Placeholder 2">
            <a:extLst>
              <a:ext uri="{FF2B5EF4-FFF2-40B4-BE49-F238E27FC236}">
                <a16:creationId xmlns:a16="http://schemas.microsoft.com/office/drawing/2014/main" id="{866F836F-804C-4A82-8F52-091EC5D396ED}"/>
              </a:ext>
            </a:extLst>
          </p:cNvPr>
          <p:cNvSpPr>
            <a:spLocks noGrp="1"/>
          </p:cNvSpPr>
          <p:nvPr>
            <p:ph sz="half" idx="1"/>
          </p:nvPr>
        </p:nvSpPr>
        <p:spPr>
          <a:xfrm>
            <a:off x="804672" y="2121763"/>
            <a:ext cx="5157216" cy="3773010"/>
          </a:xfrm>
        </p:spPr>
        <p:txBody>
          <a:bodyPr vert="horz" lIns="91440" tIns="45720" rIns="91440" bIns="45720" rtlCol="0">
            <a:normAutofit/>
          </a:bodyPr>
          <a:lstStyle/>
          <a:p>
            <a:pPr marL="0"/>
            <a:r>
              <a:rPr lang="en-US" sz="2000" b="1" dirty="0"/>
              <a:t>Exploratory Data Analysis</a:t>
            </a:r>
          </a:p>
          <a:p>
            <a:pPr marL="0" indent="0">
              <a:buNone/>
            </a:pPr>
            <a:r>
              <a:rPr lang="en-US" sz="2000" dirty="0"/>
              <a:t>The value 1 "Property damage" it represented almost the double than the value 2 "injury". That means that the data needs to be balance in order to the model perform correctly. Imbalanced classification involves developing predictive models on classification datasets that have a severe class imbalance. </a:t>
            </a:r>
          </a:p>
          <a:p>
            <a:pPr marL="0" indent="0">
              <a:buNone/>
            </a:pPr>
            <a:endParaRPr lang="en-US" sz="2000" dirty="0"/>
          </a:p>
          <a:p>
            <a:pPr marL="0" indent="0">
              <a:buNone/>
            </a:pPr>
            <a:r>
              <a:rPr lang="en-US" sz="2000" dirty="0"/>
              <a:t>We used SMOT to solve this issue.</a:t>
            </a:r>
          </a:p>
        </p:txBody>
      </p:sp>
      <p:pic>
        <p:nvPicPr>
          <p:cNvPr id="11" name="Picture 10">
            <a:extLst>
              <a:ext uri="{FF2B5EF4-FFF2-40B4-BE49-F238E27FC236}">
                <a16:creationId xmlns:a16="http://schemas.microsoft.com/office/drawing/2014/main" id="{75852012-1072-43CE-952A-74CAA433948A}"/>
              </a:ext>
            </a:extLst>
          </p:cNvPr>
          <p:cNvPicPr/>
          <p:nvPr/>
        </p:nvPicPr>
        <p:blipFill>
          <a:blip r:embed="rId2"/>
          <a:stretch>
            <a:fillRect/>
          </a:stretch>
        </p:blipFill>
        <p:spPr>
          <a:xfrm>
            <a:off x="6969642" y="1829526"/>
            <a:ext cx="4736963" cy="3043498"/>
          </a:xfrm>
          <a:prstGeom prst="rect">
            <a:avLst/>
          </a:prstGeom>
        </p:spPr>
      </p:pic>
    </p:spTree>
    <p:extLst>
      <p:ext uri="{BB962C8B-B14F-4D97-AF65-F5344CB8AC3E}">
        <p14:creationId xmlns:p14="http://schemas.microsoft.com/office/powerpoint/2010/main" val="367793824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4EE7562-FA61-412A-8721-D9C4FA676670}"/>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b="1">
                <a:solidFill>
                  <a:schemeClr val="bg1"/>
                </a:solidFill>
              </a:rPr>
              <a:t>3. Methodology</a:t>
            </a:r>
          </a:p>
        </p:txBody>
      </p:sp>
      <p:pic>
        <p:nvPicPr>
          <p:cNvPr id="8" name="Picture 7">
            <a:extLst>
              <a:ext uri="{FF2B5EF4-FFF2-40B4-BE49-F238E27FC236}">
                <a16:creationId xmlns:a16="http://schemas.microsoft.com/office/drawing/2014/main" id="{00A91D75-EA9D-41F8-BC84-0B4460077BE1}"/>
              </a:ext>
            </a:extLst>
          </p:cNvPr>
          <p:cNvPicPr/>
          <p:nvPr/>
        </p:nvPicPr>
        <p:blipFill rotWithShape="1">
          <a:blip r:embed="rId2"/>
          <a:srcRect l="2308" r="14204"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866F836F-804C-4A82-8F52-091EC5D396ED}"/>
              </a:ext>
            </a:extLst>
          </p:cNvPr>
          <p:cNvSpPr>
            <a:spLocks noGrp="1"/>
          </p:cNvSpPr>
          <p:nvPr>
            <p:ph sz="half" idx="1"/>
          </p:nvPr>
        </p:nvSpPr>
        <p:spPr>
          <a:xfrm>
            <a:off x="7546848" y="2516777"/>
            <a:ext cx="3803904" cy="3660185"/>
          </a:xfrm>
        </p:spPr>
        <p:txBody>
          <a:bodyPr vert="horz" lIns="91440" tIns="45720" rIns="91440" bIns="45720" rtlCol="0" anchor="ctr">
            <a:normAutofit/>
          </a:bodyPr>
          <a:lstStyle/>
          <a:p>
            <a:pPr marL="0"/>
            <a:r>
              <a:rPr lang="en-US" sz="1900" b="1" dirty="0"/>
              <a:t>Exploratory Data Analysis</a:t>
            </a:r>
          </a:p>
          <a:p>
            <a:pPr marL="0" indent="0" algn="just">
              <a:buNone/>
            </a:pPr>
            <a:r>
              <a:rPr lang="en-US" sz="2000" dirty="0"/>
              <a:t>One hypothesis that could make sense is that the day of the week could be relevant in order to predict the severity of the accident</a:t>
            </a:r>
          </a:p>
          <a:p>
            <a:pPr marL="0"/>
            <a:endParaRPr lang="en-US" sz="1900" dirty="0"/>
          </a:p>
          <a:p>
            <a:pPr marL="0" indent="0">
              <a:buNone/>
            </a:pPr>
            <a:r>
              <a:rPr lang="en-US" sz="1900" dirty="0"/>
              <a:t>We have transformed the column ‘INCDATE’ to get the day of the week. It looks like the day of the week does not have much impact on the severity of the accident</a:t>
            </a:r>
          </a:p>
        </p:txBody>
      </p:sp>
    </p:spTree>
    <p:extLst>
      <p:ext uri="{BB962C8B-B14F-4D97-AF65-F5344CB8AC3E}">
        <p14:creationId xmlns:p14="http://schemas.microsoft.com/office/powerpoint/2010/main" val="3247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44EE7562-FA61-412A-8721-D9C4FA676670}"/>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b="1" dirty="0">
                <a:solidFill>
                  <a:schemeClr val="bg1"/>
                </a:solidFill>
              </a:rPr>
              <a:t>3. Methodology</a:t>
            </a:r>
          </a:p>
        </p:txBody>
      </p:sp>
      <p:sp>
        <p:nvSpPr>
          <p:cNvPr id="3" name="Content Placeholder 2">
            <a:extLst>
              <a:ext uri="{FF2B5EF4-FFF2-40B4-BE49-F238E27FC236}">
                <a16:creationId xmlns:a16="http://schemas.microsoft.com/office/drawing/2014/main" id="{866F836F-804C-4A82-8F52-091EC5D396ED}"/>
              </a:ext>
            </a:extLst>
          </p:cNvPr>
          <p:cNvSpPr>
            <a:spLocks noGrp="1"/>
          </p:cNvSpPr>
          <p:nvPr>
            <p:ph sz="half" idx="1"/>
          </p:nvPr>
        </p:nvSpPr>
        <p:spPr>
          <a:xfrm>
            <a:off x="7546848" y="2516777"/>
            <a:ext cx="3803904" cy="3660185"/>
          </a:xfrm>
        </p:spPr>
        <p:txBody>
          <a:bodyPr vert="horz" lIns="91440" tIns="45720" rIns="91440" bIns="45720" rtlCol="0" anchor="ctr">
            <a:normAutofit lnSpcReduction="10000"/>
          </a:bodyPr>
          <a:lstStyle/>
          <a:p>
            <a:pPr marL="0"/>
            <a:r>
              <a:rPr lang="en-US" sz="1900" b="1" dirty="0"/>
              <a:t>Exploratory Data Analysis</a:t>
            </a:r>
          </a:p>
          <a:p>
            <a:pPr marL="0" indent="0" algn="just">
              <a:buNone/>
            </a:pPr>
            <a:r>
              <a:rPr lang="en-US" sz="2000" dirty="0"/>
              <a:t>it is known that the drivers could be affect by the moment of the day in their behavior, for example getting sleepier after certain meals. Let’s repeat the transforming exercise now with ‘INCDTTM'.</a:t>
            </a:r>
            <a:endParaRPr lang="en-US" sz="1900" dirty="0"/>
          </a:p>
          <a:p>
            <a:pPr marL="0" indent="0">
              <a:buNone/>
            </a:pPr>
            <a:r>
              <a:rPr lang="en-US" sz="1900" dirty="0"/>
              <a:t>We have transformed the column ‘INCDATE’ to get the day of the week. It looks like the day of the week does not have much impact on the severity of the accident</a:t>
            </a:r>
          </a:p>
        </p:txBody>
      </p:sp>
      <p:pic>
        <p:nvPicPr>
          <p:cNvPr id="6" name="Picture 5">
            <a:extLst>
              <a:ext uri="{FF2B5EF4-FFF2-40B4-BE49-F238E27FC236}">
                <a16:creationId xmlns:a16="http://schemas.microsoft.com/office/drawing/2014/main" id="{928DE034-0FFE-4EDD-8C07-1698D53076CB}"/>
              </a:ext>
            </a:extLst>
          </p:cNvPr>
          <p:cNvPicPr/>
          <p:nvPr/>
        </p:nvPicPr>
        <p:blipFill>
          <a:blip r:embed="rId2"/>
          <a:stretch>
            <a:fillRect/>
          </a:stretch>
        </p:blipFill>
        <p:spPr>
          <a:xfrm>
            <a:off x="838200" y="2648573"/>
            <a:ext cx="6281270" cy="3528389"/>
          </a:xfrm>
          <a:prstGeom prst="rect">
            <a:avLst/>
          </a:prstGeom>
        </p:spPr>
      </p:pic>
    </p:spTree>
    <p:extLst>
      <p:ext uri="{BB962C8B-B14F-4D97-AF65-F5344CB8AC3E}">
        <p14:creationId xmlns:p14="http://schemas.microsoft.com/office/powerpoint/2010/main" val="779527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4EE7562-FA61-412A-8721-D9C4FA676670}"/>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b="1" dirty="0">
                <a:solidFill>
                  <a:srgbClr val="002060"/>
                </a:solidFill>
              </a:rPr>
              <a:t>4</a:t>
            </a:r>
            <a:r>
              <a:rPr lang="en-US" b="1" dirty="0">
                <a:solidFill>
                  <a:srgbClr val="002060"/>
                </a:solidFill>
              </a:rPr>
              <a:t>. Classification</a:t>
            </a:r>
          </a:p>
        </p:txBody>
      </p:sp>
      <p:sp>
        <p:nvSpPr>
          <p:cNvPr id="23" name="Content Placeholder 22">
            <a:extLst>
              <a:ext uri="{FF2B5EF4-FFF2-40B4-BE49-F238E27FC236}">
                <a16:creationId xmlns:a16="http://schemas.microsoft.com/office/drawing/2014/main" id="{9A08D997-D45B-44ED-897D-78CA8D7F495D}"/>
              </a:ext>
            </a:extLst>
          </p:cNvPr>
          <p:cNvSpPr>
            <a:spLocks noGrp="1"/>
          </p:cNvSpPr>
          <p:nvPr>
            <p:ph sz="half" idx="1"/>
          </p:nvPr>
        </p:nvSpPr>
        <p:spPr>
          <a:xfrm>
            <a:off x="4965431" y="2438400"/>
            <a:ext cx="6586489" cy="3785419"/>
          </a:xfrm>
        </p:spPr>
        <p:txBody>
          <a:bodyPr vert="horz" lIns="91440" tIns="45720" rIns="91440" bIns="45720" rtlCol="0">
            <a:normAutofit/>
          </a:bodyPr>
          <a:lstStyle/>
          <a:p>
            <a:r>
              <a:rPr lang="en-US" sz="2000" dirty="0"/>
              <a:t>We are going to use the training set to build an accurate model with the help of different classification techniques in order to find the most accurate approach:</a:t>
            </a:r>
          </a:p>
          <a:p>
            <a:pPr marL="0" indent="0">
              <a:buNone/>
            </a:pPr>
            <a:endParaRPr lang="en-US" sz="2000" b="1" dirty="0"/>
          </a:p>
          <a:p>
            <a:pPr lvl="1"/>
            <a:r>
              <a:rPr lang="en-US" sz="1600" b="1" dirty="0"/>
              <a:t>Decision Trees.</a:t>
            </a:r>
          </a:p>
          <a:p>
            <a:pPr lvl="1">
              <a:lnSpc>
                <a:spcPct val="200000"/>
              </a:lnSpc>
            </a:pPr>
            <a:r>
              <a:rPr lang="en-US" sz="1600" b="1" dirty="0"/>
              <a:t>K-Nearest Neighbor.</a:t>
            </a:r>
          </a:p>
          <a:p>
            <a:pPr lvl="1">
              <a:lnSpc>
                <a:spcPct val="200000"/>
              </a:lnSpc>
            </a:pPr>
            <a:r>
              <a:rPr lang="en-US" sz="1600" b="1" dirty="0"/>
              <a:t>Logistic regression.</a:t>
            </a:r>
          </a:p>
          <a:p>
            <a:pPr lvl="1">
              <a:lnSpc>
                <a:spcPct val="200000"/>
              </a:lnSpc>
            </a:pPr>
            <a:r>
              <a:rPr lang="en-US" sz="1600" b="1" dirty="0"/>
              <a:t>SVM.</a:t>
            </a:r>
            <a:endParaRPr lang="en-US" sz="2000" b="1" dirty="0"/>
          </a:p>
        </p:txBody>
      </p:sp>
      <p:pic>
        <p:nvPicPr>
          <p:cNvPr id="15" name="Content Placeholder 14">
            <a:extLst>
              <a:ext uri="{FF2B5EF4-FFF2-40B4-BE49-F238E27FC236}">
                <a16:creationId xmlns:a16="http://schemas.microsoft.com/office/drawing/2014/main" id="{D529654A-8E2C-4EFC-A642-8079BFE4511D}"/>
              </a:ext>
            </a:extLst>
          </p:cNvPr>
          <p:cNvPicPr>
            <a:picLocks noChangeAspect="1"/>
          </p:cNvPicPr>
          <p:nvPr/>
        </p:nvPicPr>
        <p:blipFill rotWithShape="1">
          <a:blip r:embed="rId2">
            <a:extLst>
              <a:ext uri="{28A0092B-C50C-407E-A947-70E740481C1C}">
                <a14:useLocalDpi xmlns:a14="http://schemas.microsoft.com/office/drawing/2010/main" val="0"/>
              </a:ext>
            </a:extLst>
          </a:blip>
          <a:srcRect l="21535" r="40444"/>
          <a:stretch/>
        </p:blipFill>
        <p:spPr>
          <a:xfrm>
            <a:off x="20" y="10"/>
            <a:ext cx="4635571" cy="6857990"/>
          </a:xfrm>
          <a:prstGeom prst="rect">
            <a:avLst/>
          </a:prstGeom>
          <a:effectLst/>
        </p:spPr>
      </p:pic>
      <p:cxnSp>
        <p:nvCxnSpPr>
          <p:cNvPr id="26" name="Straight Connector 2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1BBC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11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4EE7562-FA61-412A-8721-D9C4FA676670}"/>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b="1" dirty="0">
                <a:solidFill>
                  <a:schemeClr val="bg1"/>
                </a:solidFill>
              </a:rPr>
              <a:t>3. Methodology</a:t>
            </a:r>
          </a:p>
        </p:txBody>
      </p:sp>
      <p:sp>
        <p:nvSpPr>
          <p:cNvPr id="10" name="Title 6">
            <a:extLst>
              <a:ext uri="{FF2B5EF4-FFF2-40B4-BE49-F238E27FC236}">
                <a16:creationId xmlns:a16="http://schemas.microsoft.com/office/drawing/2014/main" id="{37A92B38-0F05-4F2A-A3DA-686F5D3114F6}"/>
              </a:ext>
            </a:extLst>
          </p:cNvPr>
          <p:cNvSpPr txBox="1">
            <a:spLocks/>
          </p:cNvSpPr>
          <p:nvPr/>
        </p:nvSpPr>
        <p:spPr>
          <a:xfrm>
            <a:off x="1140341" y="29234"/>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dirty="0">
                <a:solidFill>
                  <a:srgbClr val="002060"/>
                </a:solidFill>
              </a:rPr>
              <a:t>4</a:t>
            </a:r>
            <a:r>
              <a:rPr lang="en-US" b="1" dirty="0">
                <a:solidFill>
                  <a:srgbClr val="002060"/>
                </a:solidFill>
              </a:rPr>
              <a:t>. Results</a:t>
            </a:r>
          </a:p>
        </p:txBody>
      </p:sp>
      <p:pic>
        <p:nvPicPr>
          <p:cNvPr id="11" name="Picture 10">
            <a:extLst>
              <a:ext uri="{FF2B5EF4-FFF2-40B4-BE49-F238E27FC236}">
                <a16:creationId xmlns:a16="http://schemas.microsoft.com/office/drawing/2014/main" id="{F9EC0B22-A03D-4E16-9474-807C8482BFE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52800" y="1962338"/>
            <a:ext cx="3729355" cy="1496695"/>
          </a:xfrm>
          <a:prstGeom prst="rect">
            <a:avLst/>
          </a:prstGeom>
          <a:noFill/>
          <a:ln>
            <a:noFill/>
          </a:ln>
        </p:spPr>
      </p:pic>
      <p:pic>
        <p:nvPicPr>
          <p:cNvPr id="12" name="Picture 11">
            <a:extLst>
              <a:ext uri="{FF2B5EF4-FFF2-40B4-BE49-F238E27FC236}">
                <a16:creationId xmlns:a16="http://schemas.microsoft.com/office/drawing/2014/main" id="{945AB62B-2500-4828-8FC9-D7939CE26CA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02098" y="1949416"/>
            <a:ext cx="3729355" cy="1496695"/>
          </a:xfrm>
          <a:prstGeom prst="rect">
            <a:avLst/>
          </a:prstGeom>
          <a:noFill/>
          <a:ln>
            <a:noFill/>
          </a:ln>
        </p:spPr>
      </p:pic>
      <p:pic>
        <p:nvPicPr>
          <p:cNvPr id="14" name="Picture 13">
            <a:extLst>
              <a:ext uri="{FF2B5EF4-FFF2-40B4-BE49-F238E27FC236}">
                <a16:creationId xmlns:a16="http://schemas.microsoft.com/office/drawing/2014/main" id="{2D460445-2FB5-4E35-AC7A-EBA60CF002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5243" y="4147314"/>
            <a:ext cx="3729355" cy="1496695"/>
          </a:xfrm>
          <a:prstGeom prst="rect">
            <a:avLst/>
          </a:prstGeom>
          <a:noFill/>
          <a:ln>
            <a:noFill/>
          </a:ln>
        </p:spPr>
      </p:pic>
      <p:pic>
        <p:nvPicPr>
          <p:cNvPr id="15" name="Picture 14">
            <a:extLst>
              <a:ext uri="{FF2B5EF4-FFF2-40B4-BE49-F238E27FC236}">
                <a16:creationId xmlns:a16="http://schemas.microsoft.com/office/drawing/2014/main" id="{C63A1B34-24C9-4F1F-A67C-CD5AAAAEC5B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783575" y="4147314"/>
            <a:ext cx="3729355" cy="1496695"/>
          </a:xfrm>
          <a:prstGeom prst="rect">
            <a:avLst/>
          </a:prstGeom>
          <a:noFill/>
          <a:ln>
            <a:noFill/>
          </a:ln>
        </p:spPr>
      </p:pic>
      <p:sp>
        <p:nvSpPr>
          <p:cNvPr id="16" name="Content Placeholder 22">
            <a:extLst>
              <a:ext uri="{FF2B5EF4-FFF2-40B4-BE49-F238E27FC236}">
                <a16:creationId xmlns:a16="http://schemas.microsoft.com/office/drawing/2014/main" id="{73B93B8D-7B34-4204-AE34-1EADE9EB076D}"/>
              </a:ext>
            </a:extLst>
          </p:cNvPr>
          <p:cNvSpPr>
            <a:spLocks noGrp="1"/>
          </p:cNvSpPr>
          <p:nvPr>
            <p:ph sz="half" idx="1"/>
          </p:nvPr>
        </p:nvSpPr>
        <p:spPr>
          <a:xfrm>
            <a:off x="1832933" y="1442435"/>
            <a:ext cx="1860882" cy="541656"/>
          </a:xfrm>
        </p:spPr>
        <p:txBody>
          <a:bodyPr vert="horz" lIns="91440" tIns="45720" rIns="91440" bIns="45720" rtlCol="0">
            <a:normAutofit/>
          </a:bodyPr>
          <a:lstStyle/>
          <a:p>
            <a:pPr marL="0" indent="0">
              <a:buNone/>
            </a:pPr>
            <a:r>
              <a:rPr lang="en-US" sz="2000" b="1" dirty="0"/>
              <a:t>DECISION TREE</a:t>
            </a:r>
          </a:p>
        </p:txBody>
      </p:sp>
      <p:sp>
        <p:nvSpPr>
          <p:cNvPr id="17" name="Content Placeholder 22">
            <a:extLst>
              <a:ext uri="{FF2B5EF4-FFF2-40B4-BE49-F238E27FC236}">
                <a16:creationId xmlns:a16="http://schemas.microsoft.com/office/drawing/2014/main" id="{7CB1546B-4946-4FBB-83C8-8EAC25698B3B}"/>
              </a:ext>
            </a:extLst>
          </p:cNvPr>
          <p:cNvSpPr txBox="1">
            <a:spLocks/>
          </p:cNvSpPr>
          <p:nvPr/>
        </p:nvSpPr>
        <p:spPr>
          <a:xfrm>
            <a:off x="6717811" y="1535650"/>
            <a:ext cx="1860882" cy="541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K NEAREST</a:t>
            </a:r>
          </a:p>
        </p:txBody>
      </p:sp>
      <p:sp>
        <p:nvSpPr>
          <p:cNvPr id="18" name="Content Placeholder 22">
            <a:extLst>
              <a:ext uri="{FF2B5EF4-FFF2-40B4-BE49-F238E27FC236}">
                <a16:creationId xmlns:a16="http://schemas.microsoft.com/office/drawing/2014/main" id="{0996278A-5A32-4A28-ADA0-C7A821BB09DE}"/>
              </a:ext>
            </a:extLst>
          </p:cNvPr>
          <p:cNvSpPr txBox="1">
            <a:spLocks/>
          </p:cNvSpPr>
          <p:nvPr/>
        </p:nvSpPr>
        <p:spPr>
          <a:xfrm>
            <a:off x="1493624" y="3779164"/>
            <a:ext cx="2847708" cy="541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LOGARISTIC REGRESSION</a:t>
            </a:r>
          </a:p>
        </p:txBody>
      </p:sp>
      <p:sp>
        <p:nvSpPr>
          <p:cNvPr id="19" name="Content Placeholder 22">
            <a:extLst>
              <a:ext uri="{FF2B5EF4-FFF2-40B4-BE49-F238E27FC236}">
                <a16:creationId xmlns:a16="http://schemas.microsoft.com/office/drawing/2014/main" id="{E061AE2C-2558-43ED-8713-638BBE0F38C8}"/>
              </a:ext>
            </a:extLst>
          </p:cNvPr>
          <p:cNvSpPr txBox="1">
            <a:spLocks/>
          </p:cNvSpPr>
          <p:nvPr/>
        </p:nvSpPr>
        <p:spPr>
          <a:xfrm>
            <a:off x="6242922" y="3779164"/>
            <a:ext cx="2847708" cy="541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SVM</a:t>
            </a:r>
          </a:p>
          <a:p>
            <a:pPr marL="0" indent="0" algn="ctr">
              <a:buFont typeface="Arial" panose="020B0604020202020204" pitchFamily="34" charset="0"/>
              <a:buNone/>
            </a:pPr>
            <a:endParaRPr lang="en-US" sz="2000" b="1" dirty="0"/>
          </a:p>
        </p:txBody>
      </p:sp>
    </p:spTree>
    <p:extLst>
      <p:ext uri="{BB962C8B-B14F-4D97-AF65-F5344CB8AC3E}">
        <p14:creationId xmlns:p14="http://schemas.microsoft.com/office/powerpoint/2010/main" val="258031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375</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1. Business Problem</vt:lpstr>
      <vt:lpstr>2. Data Understanding and Preparation</vt:lpstr>
      <vt:lpstr>2. Data Understanding and Preparation</vt:lpstr>
      <vt:lpstr>3. Methodology</vt:lpstr>
      <vt:lpstr>3. Methodology</vt:lpstr>
      <vt:lpstr>3. Methodology</vt:lpstr>
      <vt:lpstr>4. Classification</vt:lpstr>
      <vt:lpstr>3. Methodology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Ferron De Jesus, Julio Cesar</dc:creator>
  <cp:lastModifiedBy>Ferron De Jesus, Julio Cesar</cp:lastModifiedBy>
  <cp:revision>2</cp:revision>
  <dcterms:created xsi:type="dcterms:W3CDTF">2020-09-17T17:28:06Z</dcterms:created>
  <dcterms:modified xsi:type="dcterms:W3CDTF">2020-09-17T17:38:04Z</dcterms:modified>
</cp:coreProperties>
</file>